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2"/>
  </p:notesMasterIdLst>
  <p:sldSz cx="7315200" cy="9144000"/>
  <p:notesSz cx="9144000" cy="7315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B_STATIC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8641080"/>
            <a:ext cx="6309360" cy="0"/>
          </a:xfrm>
          <a:prstGeom prst="line">
            <a:avLst/>
          </a:prstGeom>
          <a:noFill/>
          <a:ln w="8890">
            <a:solidFill>
              <a:srgbClr val="9BAAB5">
                <a:alpha val="7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8759952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BB-KSS-300-SU-001 / R02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663440" y="8759952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STATİK EĞİTİM KARUSELİ</a:t>
            </a:r>
            <a:endParaRPr lang="en-US" sz="650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924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realistic_industrial_laboratory_scene_in_cool_bl_batch_1.png">    </p:cNvPr>
          <p:cNvPicPr>
            <a:picLocks noChangeAspect="1"/>
          </p:cNvPicPr>
          <p:nvPr/>
        </p:nvPicPr>
        <p:blipFill>
          <a:blip r:embed="rId1"/>
          <a:srcRect l="0" r="0" t="26242" b="26242"/>
          <a:stretch/>
        </p:blipFill>
        <p:spPr>
          <a:xfrm>
            <a:off x="0" y="0"/>
            <a:ext cx="7315200" cy="4343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343400"/>
            <a:ext cx="7315200" cy="4800600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30352" y="4736592"/>
            <a:ext cx="6217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BB-KSS STATİK GÖRSEL PAKET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02920" y="5102352"/>
            <a:ext cx="6309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Boyahane İşletme Suyunda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İletkenlik ve TDS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530352" y="6400800"/>
            <a:ext cx="6126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D7E5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Sıcaklık, RO, yumuşatma ve ısı geri kazanımı için statik eğitim karuseli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30352" y="7205472"/>
            <a:ext cx="6263640" cy="841248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30352" y="7205472"/>
            <a:ext cx="64008" cy="841248"/>
          </a:xfrm>
          <a:prstGeom prst="rect">
            <a:avLst/>
          </a:prstGeom>
          <a:solidFill>
            <a:srgbClr val="44A8D8"/>
          </a:solidFill>
          <a:ln w="12700">
            <a:solidFill>
              <a:srgbClr val="44A8D8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7351776"/>
            <a:ext cx="5916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 karar: İletkenlik bir alarm ve trend parametresidir; proses uygunluğu tek başına bir EC/TDS değerinden verilmez.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30352" y="8540496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B8C9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BB-KSS-300-SU-001 / R02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UYGULANAN KAPSAM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Statik çıktı paketi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640080" y="1874520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CB4C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Çıkarılanlar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58368" y="2331720"/>
            <a:ext cx="5897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 süreleri, kamera hareketleri, video promptları, seslendirme, müzik ve efekt yönlendirmeleri.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" y="3182112"/>
            <a:ext cx="6035040" cy="0"/>
          </a:xfrm>
          <a:prstGeom prst="line">
            <a:avLst/>
          </a:prstGeom>
          <a:noFill/>
          <a:ln w="10160">
            <a:solidFill>
              <a:srgbClr val="C8D4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40080" y="3584448"/>
            <a:ext cx="20116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7BAF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Uygulananlar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49808" y="4160520"/>
            <a:ext cx="2688336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59536" y="4297680"/>
            <a:ext cx="2377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188720" y="4288536"/>
            <a:ext cx="2011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Teknik karusel yapısı</a:t>
            </a:r>
            <a:endParaRPr lang="en-US" sz="930" dirty="0"/>
          </a:p>
        </p:txBody>
      </p:sp>
      <p:sp>
        <p:nvSpPr>
          <p:cNvPr id="13" name="Shape 11"/>
          <p:cNvSpPr/>
          <p:nvPr/>
        </p:nvSpPr>
        <p:spPr>
          <a:xfrm>
            <a:off x="3877056" y="4160520"/>
            <a:ext cx="2688336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86784" y="4297680"/>
            <a:ext cx="2377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4315968" y="4288536"/>
            <a:ext cx="2011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Eğitim slaytı mizanpajı</a:t>
            </a:r>
            <a:endParaRPr lang="en-US" sz="930" dirty="0"/>
          </a:p>
        </p:txBody>
      </p:sp>
      <p:sp>
        <p:nvSpPr>
          <p:cNvPr id="16" name="Shape 14"/>
          <p:cNvSpPr/>
          <p:nvPr/>
        </p:nvSpPr>
        <p:spPr>
          <a:xfrm>
            <a:off x="749808" y="4919472"/>
            <a:ext cx="2688336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59536" y="5056632"/>
            <a:ext cx="2377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188720" y="5047488"/>
            <a:ext cx="2011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Statik görsel hiyerarşi</a:t>
            </a:r>
            <a:endParaRPr lang="en-US" sz="930" dirty="0"/>
          </a:p>
        </p:txBody>
      </p:sp>
      <p:sp>
        <p:nvSpPr>
          <p:cNvPr id="19" name="Shape 17"/>
          <p:cNvSpPr/>
          <p:nvPr/>
        </p:nvSpPr>
        <p:spPr>
          <a:xfrm>
            <a:off x="3877056" y="4919472"/>
            <a:ext cx="2688336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86784" y="5056632"/>
            <a:ext cx="2377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315968" y="5047488"/>
            <a:ext cx="2011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Tablo ve karar panelleri</a:t>
            </a:r>
            <a:endParaRPr lang="en-US" sz="930" dirty="0"/>
          </a:p>
        </p:txBody>
      </p:sp>
      <p:sp>
        <p:nvSpPr>
          <p:cNvPr id="22" name="Shape 20"/>
          <p:cNvSpPr/>
          <p:nvPr/>
        </p:nvSpPr>
        <p:spPr>
          <a:xfrm>
            <a:off x="749808" y="5678424"/>
            <a:ext cx="2688336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59536" y="5815584"/>
            <a:ext cx="2377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188720" y="5806440"/>
            <a:ext cx="2011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3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/ LinkedIn için 4:5 format</a:t>
            </a:r>
            <a:endParaRPr lang="en-US" sz="930" dirty="0"/>
          </a:p>
        </p:txBody>
      </p:sp>
      <p:sp>
        <p:nvSpPr>
          <p:cNvPr id="25" name="Shape 23"/>
          <p:cNvSpPr/>
          <p:nvPr/>
        </p:nvSpPr>
        <p:spPr>
          <a:xfrm>
            <a:off x="685800" y="6858000"/>
            <a:ext cx="5943600" cy="87782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85800" y="6858000"/>
            <a:ext cx="64008" cy="877824"/>
          </a:xfrm>
          <a:prstGeom prst="rect">
            <a:avLst/>
          </a:prstGeom>
          <a:solidFill>
            <a:srgbClr val="44A8D8"/>
          </a:solidFill>
          <a:ln w="12700">
            <a:solidFill>
              <a:srgbClr val="44A8D8">
                <a:alpha val="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86968" y="7004304"/>
            <a:ext cx="55961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Kullanım: PDF karusel doğrudan paylaşım için; PPTX sürümü ise InDesign/PowerPoint üzerinde revizyon ve marka uyarlaması için kullanılabilir.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640080" y="7955280"/>
            <a:ext cx="6035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BB-KSS | Tek Üretim - Çoklu Yayın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R02 kontrollü master doküman.</a:t>
            </a:r>
            <a:endParaRPr lang="en-US" sz="5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KARAR ILKESI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Tek bir değer yeterli değildir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530352" y="1700784"/>
            <a:ext cx="6263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İletkenlik sudaki iyon yükünü hızlı gösterir; fakat suyun tamamını açıklamaz.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530352" y="2496312"/>
            <a:ext cx="6263640" cy="0"/>
          </a:xfrm>
          <a:prstGeom prst="line">
            <a:avLst/>
          </a:prstGeom>
          <a:noFill/>
          <a:ln w="10160">
            <a:solidFill>
              <a:srgbClr val="C8D4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0352" y="2761488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D5B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Gösterir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530352" y="3127248"/>
            <a:ext cx="1700784" cy="1874520"/>
          </a:xfrm>
          <a:prstGeom prst="roundRect">
            <a:avLst>
              <a:gd name="adj" fmla="val 7527"/>
            </a:avLst>
          </a:prstGeom>
          <a:solidFill>
            <a:srgbClr val="FFFFFF"/>
          </a:solidFill>
          <a:ln w="12700">
            <a:solidFill>
              <a:srgbClr val="C8D4DD">
                <a:alpha val="8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67512" y="3456432"/>
            <a:ext cx="142646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Toplam iyon yükü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değişimi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Trend / alarm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2606040" y="2761488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B4C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Göstermez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606040" y="3127248"/>
            <a:ext cx="1700784" cy="1874520"/>
          </a:xfrm>
          <a:prstGeom prst="roundRect">
            <a:avLst>
              <a:gd name="adj" fmla="val 7527"/>
            </a:avLst>
          </a:prstGeom>
          <a:solidFill>
            <a:srgbClr val="FFFFFF"/>
          </a:solidFill>
          <a:ln w="12700">
            <a:solidFill>
              <a:srgbClr val="C8D4DD">
                <a:alpha val="80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743200" y="3456432"/>
            <a:ext cx="142646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Sertlik türü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Metal iyon riski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Organik yük / mikrobiyoloji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4681728" y="2761488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D5B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Karar İçin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681728" y="3127248"/>
            <a:ext cx="1700784" cy="1874520"/>
          </a:xfrm>
          <a:prstGeom prst="roundRect">
            <a:avLst>
              <a:gd name="adj" fmla="val 7527"/>
            </a:avLst>
          </a:prstGeom>
          <a:solidFill>
            <a:srgbClr val="FFFFFF"/>
          </a:solidFill>
          <a:ln w="12700">
            <a:solidFill>
              <a:srgbClr val="C8D4DD">
                <a:alpha val="8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818888" y="3456432"/>
            <a:ext cx="1426464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+ sertlik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alkalinite + iyon analizleri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ürün risk sınıfı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841248" y="5870448"/>
            <a:ext cx="5650992" cy="1024128"/>
          </a:xfrm>
          <a:prstGeom prst="roundRect">
            <a:avLst>
              <a:gd name="adj" fmla="val 10714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41248" y="5870448"/>
            <a:ext cx="64008" cy="1024128"/>
          </a:xfrm>
          <a:prstGeom prst="rect">
            <a:avLst/>
          </a:prstGeom>
          <a:solidFill>
            <a:srgbClr val="7BAF74"/>
          </a:solidFill>
          <a:ln w="12700">
            <a:solidFill>
              <a:srgbClr val="7BAF74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42416" y="6016752"/>
            <a:ext cx="53035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Kontrol mantığı: EC/TDS önce alarm üretir; proses kararı validasyon ve tamamlayıcı analizlerle kapatılır.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804672" y="7278624"/>
            <a:ext cx="5715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BB-CVS uygulaması: Video, kamera, süre kodu ve ses tasarımı çıkarıldı. Statik karusel ve eğitim slaytı yapısı korundu.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BB-KSS R02 yönetici özeti ve karar ilkesi.</a:t>
            </a:r>
            <a:endParaRPr lang="en-US" sz="5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ÖLÇÜM GÜVENILIRLIĞI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Doğru ölçüm: numune + sıcaklık + standart</a:t>
            </a:r>
            <a:endParaRPr lang="en-US" sz="2600" dirty="0"/>
          </a:p>
        </p:txBody>
      </p:sp>
      <p:pic>
        <p:nvPicPr>
          <p:cNvPr id="6" name="Image 0" descr="/mnt/data/a_close_up_industrial_laboratory_plant_scene_over_batch_2.png">    </p:cNvPr>
          <p:cNvPicPr>
            <a:picLocks noChangeAspect="1"/>
          </p:cNvPicPr>
          <p:nvPr/>
        </p:nvPicPr>
        <p:blipFill>
          <a:blip r:embed="rId1"/>
          <a:srcRect l="0" r="0" t="2963" b="2963"/>
          <a:stretch/>
        </p:blipFill>
        <p:spPr>
          <a:xfrm>
            <a:off x="502920" y="1755648"/>
            <a:ext cx="2761488" cy="32461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11880" y="1819656"/>
            <a:ext cx="310896" cy="310896"/>
          </a:xfrm>
          <a:prstGeom prst="ellipse">
            <a:avLst/>
          </a:prstGeom>
          <a:solidFill>
            <a:srgbClr val="CFEAF7"/>
          </a:solidFill>
          <a:ln w="12700">
            <a:solidFill>
              <a:srgbClr val="44A8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685032" y="1892808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4069080" y="1773936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Numune noktası tanımlı olmalı; hat durgun sudan arındırılmalı.</a:t>
            </a:r>
            <a:endParaRPr lang="en-US" sz="1220" dirty="0"/>
          </a:p>
        </p:txBody>
      </p:sp>
      <p:sp>
        <p:nvSpPr>
          <p:cNvPr id="10" name="Shape 7"/>
          <p:cNvSpPr/>
          <p:nvPr/>
        </p:nvSpPr>
        <p:spPr>
          <a:xfrm>
            <a:off x="3611880" y="2606040"/>
            <a:ext cx="310896" cy="310896"/>
          </a:xfrm>
          <a:prstGeom prst="ellipse">
            <a:avLst/>
          </a:prstGeom>
          <a:solidFill>
            <a:srgbClr val="CFEAF7"/>
          </a:solidFill>
          <a:ln w="12700">
            <a:solidFill>
              <a:srgbClr val="44A8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685032" y="267919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4069080" y="2560320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Ham EC, ATC EC, sıcaklık, birim ve ATC ayarı birlikte kaydedilmeli.</a:t>
            </a:r>
            <a:endParaRPr lang="en-US" sz="1220" dirty="0"/>
          </a:p>
        </p:txBody>
      </p:sp>
      <p:sp>
        <p:nvSpPr>
          <p:cNvPr id="13" name="Shape 10"/>
          <p:cNvSpPr/>
          <p:nvPr/>
        </p:nvSpPr>
        <p:spPr>
          <a:xfrm>
            <a:off x="3611880" y="3392424"/>
            <a:ext cx="310896" cy="310896"/>
          </a:xfrm>
          <a:prstGeom prst="ellipse">
            <a:avLst/>
          </a:prstGeom>
          <a:solidFill>
            <a:srgbClr val="CFEAF7"/>
          </a:solidFill>
          <a:ln w="12700">
            <a:solidFill>
              <a:srgbClr val="44A8D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685032" y="3465576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4069080" y="3346704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1413 µS/cm, 25 °C KCl standardı doğru yazılmalı ve lot/tolerans izlenmeli.</a:t>
            </a:r>
            <a:endParaRPr lang="en-US" sz="1220" dirty="0"/>
          </a:p>
        </p:txBody>
      </p:sp>
      <p:sp>
        <p:nvSpPr>
          <p:cNvPr id="16" name="Shape 13"/>
          <p:cNvSpPr/>
          <p:nvPr/>
        </p:nvSpPr>
        <p:spPr>
          <a:xfrm>
            <a:off x="3611880" y="4178808"/>
            <a:ext cx="310896" cy="310896"/>
          </a:xfrm>
          <a:prstGeom prst="ellipse">
            <a:avLst/>
          </a:prstGeom>
          <a:solidFill>
            <a:srgbClr val="CFEAF7"/>
          </a:solidFill>
          <a:ln w="12700">
            <a:solidFill>
              <a:srgbClr val="44A8D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685032" y="4251960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8" name="Text 15"/>
          <p:cNvSpPr/>
          <p:nvPr/>
        </p:nvSpPr>
        <p:spPr>
          <a:xfrm>
            <a:off x="4069080" y="4133088"/>
            <a:ext cx="2651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Prob, kabarcık, kirli kap ve termal denge hataları kontrol edilmeli.</a:t>
            </a:r>
            <a:endParaRPr lang="en-US" sz="1220" dirty="0"/>
          </a:p>
        </p:txBody>
      </p:sp>
      <p:sp>
        <p:nvSpPr>
          <p:cNvPr id="19" name="Shape 16"/>
          <p:cNvSpPr/>
          <p:nvPr/>
        </p:nvSpPr>
        <p:spPr>
          <a:xfrm>
            <a:off x="658368" y="5669280"/>
            <a:ext cx="6016752" cy="713232"/>
          </a:xfrm>
          <a:prstGeom prst="roundRect">
            <a:avLst>
              <a:gd name="adj" fmla="val 15385"/>
            </a:avLst>
          </a:prstGeom>
          <a:solidFill>
            <a:srgbClr val="FFF1F1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658368" y="5669280"/>
            <a:ext cx="64008" cy="713232"/>
          </a:xfrm>
          <a:prstGeom prst="rect">
            <a:avLst/>
          </a:prstGeom>
          <a:solidFill>
            <a:srgbClr val="CB4C4C"/>
          </a:solidFill>
          <a:ln w="12700">
            <a:solidFill>
              <a:srgbClr val="CB4C4C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59536" y="5815584"/>
            <a:ext cx="5669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Yazım standardı: 1413 µS/cm = 1,413 mS/cm. “1,413 µS/cm” kullanılmaz.</a:t>
            </a:r>
            <a:endParaRPr lang="en-US" sz="1500" dirty="0"/>
          </a:p>
        </p:txBody>
      </p:sp>
      <p:sp>
        <p:nvSpPr>
          <p:cNvPr id="22" name="Shape 19"/>
          <p:cNvSpPr/>
          <p:nvPr/>
        </p:nvSpPr>
        <p:spPr>
          <a:xfrm>
            <a:off x="658368" y="6656832"/>
            <a:ext cx="6016752" cy="694944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658368" y="6656832"/>
            <a:ext cx="64008" cy="694944"/>
          </a:xfrm>
          <a:prstGeom prst="rect">
            <a:avLst/>
          </a:prstGeom>
          <a:solidFill>
            <a:srgbClr val="44A8D8"/>
          </a:solidFill>
          <a:ln w="12700">
            <a:solidFill>
              <a:srgbClr val="44A8D8">
                <a:alpha val="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59536" y="6803136"/>
            <a:ext cx="56692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ATC ortak referansa dönüştürür; yanlış katsayı veya termal dengesizlik hatayı ortadan kaldırmaz.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numune alma, sıcaklık yönetimi ve 1413 µS/cm KCl standardı bölümleri.</a:t>
            </a:r>
            <a:endParaRPr lang="en-US" sz="5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DÖNÜŞÜM MANTIĞI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Birim ve TDS: kesin değer değil, kontrollü tahmin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566928" y="175564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Güvenli iletkenlik dönüşümü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66928" y="2148840"/>
            <a:ext cx="2057400" cy="347472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21792" y="2203704"/>
            <a:ext cx="1947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Verilen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624328" y="2148840"/>
            <a:ext cx="4123944" cy="347472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679192" y="2203704"/>
            <a:ext cx="40142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Eşdeğer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566928" y="2496312"/>
            <a:ext cx="2057400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21792" y="2551176"/>
            <a:ext cx="1947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µS/cm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624328" y="2496312"/>
            <a:ext cx="4123944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679192" y="2551176"/>
            <a:ext cx="40142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mS/cm = 0,01 S/m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66928" y="2843784"/>
            <a:ext cx="2057400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1792" y="2898648"/>
            <a:ext cx="1947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µS/cm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624328" y="2843784"/>
            <a:ext cx="4123944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679192" y="2898648"/>
            <a:ext cx="40142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mS/cm = 0,1 S/m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66928" y="3191256"/>
            <a:ext cx="2057400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21792" y="3246120"/>
            <a:ext cx="1947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1413 µS/cm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624328" y="3191256"/>
            <a:ext cx="4123944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679192" y="3246120"/>
            <a:ext cx="40142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1,413 mS/cm = 0,1413 S/m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566928" y="3538728"/>
            <a:ext cx="2057400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21792" y="3593592"/>
            <a:ext cx="19476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mS/cm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2624328" y="3538728"/>
            <a:ext cx="4123944" cy="347472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2679192" y="3593592"/>
            <a:ext cx="40142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10.000 µS/cm = 1 S/m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66928" y="4443984"/>
            <a:ext cx="6181344" cy="0"/>
          </a:xfrm>
          <a:prstGeom prst="line">
            <a:avLst/>
          </a:prstGeom>
          <a:noFill/>
          <a:ln w="10160">
            <a:solidFill>
              <a:srgbClr val="C8D4DD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66928" y="4754880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TDS tahmini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566928" y="5266944"/>
            <a:ext cx="2011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D5B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TDS ≈ EC × k</a:t>
            </a:r>
            <a:endParaRPr lang="en-US" sz="2200" dirty="0"/>
          </a:p>
        </p:txBody>
      </p:sp>
      <p:sp>
        <p:nvSpPr>
          <p:cNvPr id="30" name="Shape 28"/>
          <p:cNvSpPr/>
          <p:nvPr/>
        </p:nvSpPr>
        <p:spPr>
          <a:xfrm>
            <a:off x="2743200" y="4983480"/>
            <a:ext cx="3931920" cy="96012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2743200" y="4983480"/>
            <a:ext cx="64008" cy="960120"/>
          </a:xfrm>
          <a:prstGeom prst="rect">
            <a:avLst/>
          </a:prstGeom>
          <a:solidFill>
            <a:srgbClr val="44A8D8"/>
          </a:solidFill>
          <a:ln w="12700">
            <a:solidFill>
              <a:srgbClr val="44A8D8">
                <a:alpha val="0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944368" y="5129784"/>
            <a:ext cx="35844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katsayısı suyun iyon kompozisyonuna bağlıdır. 0,5-0,7 aralığı pratik yaklaşımdır; evrensel değildir.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566928" y="6446520"/>
            <a:ext cx="1280160" cy="31089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21792" y="6501384"/>
            <a:ext cx="1170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1847088" y="6446520"/>
            <a:ext cx="1627632" cy="31089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1901952" y="6501384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k=0,5</a:t>
            </a:r>
            <a:endParaRPr lang="en-US" sz="850" dirty="0"/>
          </a:p>
        </p:txBody>
      </p:sp>
      <p:sp>
        <p:nvSpPr>
          <p:cNvPr id="37" name="Shape 35"/>
          <p:cNvSpPr/>
          <p:nvPr/>
        </p:nvSpPr>
        <p:spPr>
          <a:xfrm>
            <a:off x="3474720" y="6446520"/>
            <a:ext cx="1627632" cy="31089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529584" y="6501384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k=0,65</a:t>
            </a:r>
            <a:endParaRPr lang="en-US" sz="850" dirty="0"/>
          </a:p>
        </p:txBody>
      </p:sp>
      <p:sp>
        <p:nvSpPr>
          <p:cNvPr id="39" name="Shape 37"/>
          <p:cNvSpPr/>
          <p:nvPr/>
        </p:nvSpPr>
        <p:spPr>
          <a:xfrm>
            <a:off x="5102352" y="6446520"/>
            <a:ext cx="1645920" cy="31089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157216" y="6501384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k=0,7</a:t>
            </a:r>
            <a:endParaRPr lang="en-US" sz="850" dirty="0"/>
          </a:p>
        </p:txBody>
      </p:sp>
      <p:sp>
        <p:nvSpPr>
          <p:cNvPr id="41" name="Shape 39"/>
          <p:cNvSpPr/>
          <p:nvPr/>
        </p:nvSpPr>
        <p:spPr>
          <a:xfrm>
            <a:off x="566928" y="6757416"/>
            <a:ext cx="128016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1792" y="6812280"/>
            <a:ext cx="1170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1847088" y="6757416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1901952" y="6812280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mg/L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3474720" y="6757416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529584" y="6812280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325 mg/L</a:t>
            </a:r>
            <a:endParaRPr lang="en-US" sz="850" dirty="0"/>
          </a:p>
        </p:txBody>
      </p:sp>
      <p:sp>
        <p:nvSpPr>
          <p:cNvPr id="47" name="Shape 45"/>
          <p:cNvSpPr/>
          <p:nvPr/>
        </p:nvSpPr>
        <p:spPr>
          <a:xfrm>
            <a:off x="5102352" y="6757416"/>
            <a:ext cx="164592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157216" y="6812280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mg/L</a:t>
            </a:r>
            <a:endParaRPr lang="en-US" sz="850" dirty="0"/>
          </a:p>
        </p:txBody>
      </p:sp>
      <p:sp>
        <p:nvSpPr>
          <p:cNvPr id="49" name="Shape 47"/>
          <p:cNvSpPr/>
          <p:nvPr/>
        </p:nvSpPr>
        <p:spPr>
          <a:xfrm>
            <a:off x="566928" y="7068312"/>
            <a:ext cx="128016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21792" y="7123176"/>
            <a:ext cx="1170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1847088" y="7068312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901952" y="7123176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mg/L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3474720" y="7068312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3529584" y="7123176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650 mg/L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5102352" y="7068312"/>
            <a:ext cx="164592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5157216" y="7123176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mg/L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566928" y="7379208"/>
            <a:ext cx="128016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21792" y="7434072"/>
            <a:ext cx="1170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</a:t>
            </a:r>
            <a:endParaRPr lang="en-US" sz="850" dirty="0"/>
          </a:p>
        </p:txBody>
      </p:sp>
      <p:sp>
        <p:nvSpPr>
          <p:cNvPr id="59" name="Shape 57"/>
          <p:cNvSpPr/>
          <p:nvPr/>
        </p:nvSpPr>
        <p:spPr>
          <a:xfrm>
            <a:off x="1847088" y="7379208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901952" y="7434072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mg/L</a:t>
            </a:r>
            <a:endParaRPr lang="en-US" sz="850" dirty="0"/>
          </a:p>
        </p:txBody>
      </p:sp>
      <p:sp>
        <p:nvSpPr>
          <p:cNvPr id="61" name="Shape 59"/>
          <p:cNvSpPr/>
          <p:nvPr/>
        </p:nvSpPr>
        <p:spPr>
          <a:xfrm>
            <a:off x="3474720" y="7379208"/>
            <a:ext cx="1627632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3529584" y="7434072"/>
            <a:ext cx="1517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 mg/L</a:t>
            </a:r>
            <a:endParaRPr lang="en-US" sz="850" dirty="0"/>
          </a:p>
        </p:txBody>
      </p:sp>
      <p:sp>
        <p:nvSpPr>
          <p:cNvPr id="63" name="Shape 61"/>
          <p:cNvSpPr/>
          <p:nvPr/>
        </p:nvSpPr>
        <p:spPr>
          <a:xfrm>
            <a:off x="5102352" y="7379208"/>
            <a:ext cx="1645920" cy="31089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5157216" y="7434072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 mg/L</a:t>
            </a:r>
            <a:endParaRPr lang="en-US" sz="850" dirty="0"/>
          </a:p>
        </p:txBody>
      </p:sp>
      <p:sp>
        <p:nvSpPr>
          <p:cNvPr id="65" name="Text 63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güvenli dönüşüm tablosu ve TDS/iletkenlik ilişkisi bölümü.</a:t>
            </a:r>
            <a:endParaRPr lang="en-US" sz="5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PROSES SUYU DEĞERLENDIRME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 tipini ayırmadan karar verilmez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548640" y="1700784"/>
            <a:ext cx="6172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Aynı EC değeri farklı su tiplerinde farklı risk anlamına gelebilir.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30352" y="2340864"/>
            <a:ext cx="1417320" cy="49377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85216" y="2395728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 Tipi</a:t>
            </a:r>
            <a:endParaRPr lang="en-US" sz="760" dirty="0"/>
          </a:p>
        </p:txBody>
      </p:sp>
      <p:sp>
        <p:nvSpPr>
          <p:cNvPr id="9" name="Shape 7"/>
          <p:cNvSpPr/>
          <p:nvPr/>
        </p:nvSpPr>
        <p:spPr>
          <a:xfrm>
            <a:off x="1947672" y="2340864"/>
            <a:ext cx="2121408" cy="49377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002536" y="239572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 neyi gösterir?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4069080" y="2340864"/>
            <a:ext cx="2734056" cy="493776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123944" y="2395728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 kontrol</a:t>
            </a:r>
            <a:endParaRPr lang="en-US" sz="760" dirty="0"/>
          </a:p>
        </p:txBody>
      </p:sp>
      <p:sp>
        <p:nvSpPr>
          <p:cNvPr id="13" name="Shape 11"/>
          <p:cNvSpPr/>
          <p:nvPr/>
        </p:nvSpPr>
        <p:spPr>
          <a:xfrm>
            <a:off x="530352" y="2834640"/>
            <a:ext cx="1417320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85216" y="2889504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Ham su</a:t>
            </a:r>
            <a:endParaRPr lang="en-US" sz="760" dirty="0"/>
          </a:p>
        </p:txBody>
      </p:sp>
      <p:sp>
        <p:nvSpPr>
          <p:cNvPr id="15" name="Shape 13"/>
          <p:cNvSpPr/>
          <p:nvPr/>
        </p:nvSpPr>
        <p:spPr>
          <a:xfrm>
            <a:off x="1947672" y="2834640"/>
            <a:ext cx="2121408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002536" y="2889504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trendi / iyon yükü</a:t>
            </a:r>
            <a:endParaRPr lang="en-US" sz="760" dirty="0"/>
          </a:p>
        </p:txBody>
      </p:sp>
      <p:sp>
        <p:nvSpPr>
          <p:cNvPr id="17" name="Shape 15"/>
          <p:cNvSpPr/>
          <p:nvPr/>
        </p:nvSpPr>
        <p:spPr>
          <a:xfrm>
            <a:off x="4069080" y="2834640"/>
            <a:ext cx="2734056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23944" y="2889504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pH, sertlik, alkalinite, Fe/Mn</a:t>
            </a:r>
            <a:endParaRPr lang="en-US" sz="760" dirty="0"/>
          </a:p>
        </p:txBody>
      </p:sp>
      <p:sp>
        <p:nvSpPr>
          <p:cNvPr id="19" name="Shape 17"/>
          <p:cNvSpPr/>
          <p:nvPr/>
        </p:nvSpPr>
        <p:spPr>
          <a:xfrm>
            <a:off x="530352" y="3328416"/>
            <a:ext cx="1417320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85216" y="3383280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Yumuşatılmış su</a:t>
            </a:r>
            <a:endParaRPr lang="en-US" sz="760" dirty="0"/>
          </a:p>
        </p:txBody>
      </p:sp>
      <p:sp>
        <p:nvSpPr>
          <p:cNvPr id="21" name="Shape 19"/>
          <p:cNvSpPr/>
          <p:nvPr/>
        </p:nvSpPr>
        <p:spPr>
          <a:xfrm>
            <a:off x="1947672" y="3328416"/>
            <a:ext cx="2121408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002536" y="3383280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Rejenerasyon ve kaynak trendi</a:t>
            </a:r>
            <a:endParaRPr lang="en-US" sz="760" dirty="0"/>
          </a:p>
        </p:txBody>
      </p:sp>
      <p:sp>
        <p:nvSpPr>
          <p:cNvPr id="23" name="Shape 21"/>
          <p:cNvSpPr/>
          <p:nvPr/>
        </p:nvSpPr>
        <p:spPr>
          <a:xfrm>
            <a:off x="4069080" y="3328416"/>
            <a:ext cx="2734056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123944" y="3383280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Çıkış sertliği, tuz, reçine kaydı</a:t>
            </a:r>
            <a:endParaRPr lang="en-US" sz="760" dirty="0"/>
          </a:p>
        </p:txBody>
      </p:sp>
      <p:sp>
        <p:nvSpPr>
          <p:cNvPr id="25" name="Shape 23"/>
          <p:cNvSpPr/>
          <p:nvPr/>
        </p:nvSpPr>
        <p:spPr>
          <a:xfrm>
            <a:off x="530352" y="3822192"/>
            <a:ext cx="1417320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85216" y="3877056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 permeatı</a:t>
            </a:r>
            <a:endParaRPr lang="en-US" sz="760" dirty="0"/>
          </a:p>
        </p:txBody>
      </p:sp>
      <p:sp>
        <p:nvSpPr>
          <p:cNvPr id="27" name="Shape 25"/>
          <p:cNvSpPr/>
          <p:nvPr/>
        </p:nvSpPr>
        <p:spPr>
          <a:xfrm>
            <a:off x="1947672" y="3822192"/>
            <a:ext cx="2121408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002536" y="3877056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Membran ayırma performansı</a:t>
            </a:r>
            <a:endParaRPr lang="en-US" sz="760" dirty="0"/>
          </a:p>
        </p:txBody>
      </p:sp>
      <p:sp>
        <p:nvSpPr>
          <p:cNvPr id="29" name="Shape 27"/>
          <p:cNvSpPr/>
          <p:nvPr/>
        </p:nvSpPr>
        <p:spPr>
          <a:xfrm>
            <a:off x="4069080" y="3822192"/>
            <a:ext cx="2734056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123944" y="3877056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Besleme/permeat EC, tuz reddi, debi, basınç</a:t>
            </a:r>
            <a:endParaRPr lang="en-US" sz="760" dirty="0"/>
          </a:p>
        </p:txBody>
      </p:sp>
      <p:sp>
        <p:nvSpPr>
          <p:cNvPr id="31" name="Shape 29"/>
          <p:cNvSpPr/>
          <p:nvPr/>
        </p:nvSpPr>
        <p:spPr>
          <a:xfrm>
            <a:off x="530352" y="4315968"/>
            <a:ext cx="1417320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85216" y="4370832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Temiz kondens</a:t>
            </a:r>
            <a:endParaRPr lang="en-US" sz="760" dirty="0"/>
          </a:p>
        </p:txBody>
      </p:sp>
      <p:sp>
        <p:nvSpPr>
          <p:cNvPr id="33" name="Shape 31"/>
          <p:cNvSpPr/>
          <p:nvPr/>
        </p:nvSpPr>
        <p:spPr>
          <a:xfrm>
            <a:off x="1947672" y="4315968"/>
            <a:ext cx="2121408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2002536" y="4370832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Kaçak alarmı</a:t>
            </a:r>
            <a:endParaRPr lang="en-US" sz="760" dirty="0"/>
          </a:p>
        </p:txBody>
      </p:sp>
      <p:sp>
        <p:nvSpPr>
          <p:cNvPr id="35" name="Shape 33"/>
          <p:cNvSpPr/>
          <p:nvPr/>
        </p:nvSpPr>
        <p:spPr>
          <a:xfrm>
            <a:off x="4069080" y="4315968"/>
            <a:ext cx="2734056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123944" y="4370832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pH, koku, renk, yağ</a:t>
            </a:r>
            <a:endParaRPr lang="en-US" sz="760" dirty="0"/>
          </a:p>
        </p:txBody>
      </p:sp>
      <p:sp>
        <p:nvSpPr>
          <p:cNvPr id="37" name="Shape 35"/>
          <p:cNvSpPr/>
          <p:nvPr/>
        </p:nvSpPr>
        <p:spPr>
          <a:xfrm>
            <a:off x="530352" y="4809744"/>
            <a:ext cx="1417320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85216" y="4864608"/>
            <a:ext cx="13075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Eşanjör temiz çıkışı</a:t>
            </a:r>
            <a:endParaRPr lang="en-US" sz="760" dirty="0"/>
          </a:p>
        </p:txBody>
      </p:sp>
      <p:sp>
        <p:nvSpPr>
          <p:cNvPr id="39" name="Shape 37"/>
          <p:cNvSpPr/>
          <p:nvPr/>
        </p:nvSpPr>
        <p:spPr>
          <a:xfrm>
            <a:off x="1947672" y="4809744"/>
            <a:ext cx="2121408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002536" y="486460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Devreler arası kaçak alarmı</a:t>
            </a:r>
            <a:endParaRPr lang="en-US" sz="760" dirty="0"/>
          </a:p>
        </p:txBody>
      </p:sp>
      <p:sp>
        <p:nvSpPr>
          <p:cNvPr id="41" name="Shape 39"/>
          <p:cNvSpPr/>
          <p:nvPr/>
        </p:nvSpPr>
        <p:spPr>
          <a:xfrm>
            <a:off x="4069080" y="4809744"/>
            <a:ext cx="2734056" cy="493776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123944" y="4864608"/>
            <a:ext cx="2624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6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Giriş-çıkış EC, pH, renk, ΔP</a:t>
            </a:r>
            <a:endParaRPr lang="en-US" sz="760" dirty="0"/>
          </a:p>
        </p:txBody>
      </p:sp>
      <p:sp>
        <p:nvSpPr>
          <p:cNvPr id="43" name="Shape 41"/>
          <p:cNvSpPr/>
          <p:nvPr/>
        </p:nvSpPr>
        <p:spPr>
          <a:xfrm>
            <a:off x="676656" y="7205472"/>
            <a:ext cx="5943600" cy="786384"/>
          </a:xfrm>
          <a:prstGeom prst="roundRect">
            <a:avLst>
              <a:gd name="adj" fmla="val 13953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676656" y="7205472"/>
            <a:ext cx="64008" cy="786384"/>
          </a:xfrm>
          <a:prstGeom prst="rect">
            <a:avLst/>
          </a:prstGeom>
          <a:solidFill>
            <a:srgbClr val="7BAF74"/>
          </a:solidFill>
          <a:ln w="12700">
            <a:solidFill>
              <a:srgbClr val="7BAF74">
                <a:alpha val="0"/>
              </a:srgbClr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877824" y="7351776"/>
            <a:ext cx="559612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İç limitler: en az 20-30 temsilî veri, laboratuvar boyaması, kalite çıktıları ve proses kabiliyeti ile kurulmalıdır.</a:t>
            </a:r>
            <a:endParaRPr lang="en-US" sz="1350" dirty="0"/>
          </a:p>
        </p:txBody>
      </p:sp>
      <p:sp>
        <p:nvSpPr>
          <p:cNvPr id="46" name="Text 44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boyahane su tipleri ve işletmeye özgü limit geliştirme adımları.</a:t>
            </a:r>
            <a:endParaRPr lang="en-US" sz="5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ARITMA SISTEMI KONTROLÜ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Yumuşatma ve RO aynı kontrol mantığı değildir</a:t>
            </a:r>
            <a:endParaRPr lang="en-US" sz="2600" dirty="0"/>
          </a:p>
        </p:txBody>
      </p:sp>
      <p:pic>
        <p:nvPicPr>
          <p:cNvPr id="6" name="Image 0" descr="/mnt/data/wide_interior_industrial_utility_room_scene_of_a_w_batch_3.png">    </p:cNvPr>
          <p:cNvPicPr>
            <a:picLocks noChangeAspect="1"/>
          </p:cNvPicPr>
          <p:nvPr/>
        </p:nvPicPr>
        <p:blipFill>
          <a:blip r:embed="rId1"/>
          <a:srcRect l="0" r="0" t="34052" b="34052"/>
          <a:stretch/>
        </p:blipFill>
        <p:spPr>
          <a:xfrm>
            <a:off x="502920" y="1737360"/>
            <a:ext cx="6309360" cy="2514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02920" y="4480560"/>
            <a:ext cx="2926080" cy="221284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886200" y="4480560"/>
            <a:ext cx="2926080" cy="221284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13232" y="4754880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D5B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YUMUŞATMA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777240" y="5102352"/>
            <a:ext cx="2331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Kalsiyum ve magnezyum çoğunlukla sodyum ile yer değiştirir. Toplam iyon yükü kaybolmayabilir; EC benzer kalabilir.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822960" y="623620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CB4C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 kontrol: çıkış sertliği</a:t>
            </a:r>
            <a:endParaRPr lang="en-US" sz="1080" dirty="0"/>
          </a:p>
        </p:txBody>
      </p:sp>
      <p:sp>
        <p:nvSpPr>
          <p:cNvPr id="12" name="Text 9"/>
          <p:cNvSpPr/>
          <p:nvPr/>
        </p:nvSpPr>
        <p:spPr>
          <a:xfrm>
            <a:off x="4187952" y="4754880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D5B8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TERS OSMOZ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4297680" y="5102352"/>
            <a:ext cx="2103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Besleme ve permeat EC karşılaştırması, membran ayırma performansını güçlü biçimde izler.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4160520" y="616305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B4C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Tuz reddi (%) = [1 - P/B] × 100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40080" y="7205472"/>
            <a:ext cx="6053328" cy="713232"/>
          </a:xfrm>
          <a:prstGeom prst="roundRect">
            <a:avLst>
              <a:gd name="adj" fmla="val 15385"/>
            </a:avLst>
          </a:prstGeom>
          <a:solidFill>
            <a:srgbClr val="FFF3E2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40080" y="7205472"/>
            <a:ext cx="64008" cy="713232"/>
          </a:xfrm>
          <a:prstGeom prst="rect">
            <a:avLst/>
          </a:prstGeom>
          <a:solidFill>
            <a:srgbClr val="CB4C4C"/>
          </a:solidFill>
          <a:ln w="12700">
            <a:solidFill>
              <a:srgbClr val="CB4C4C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1248" y="7351776"/>
            <a:ext cx="570585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Yanlış yorum: “EC düşmediyse yumuşatıcı çalışmıyor” veya “düşük EC = düşük sertlik” sonucu tek başına geçerli değildir.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yumuşatma ve RO sistemlerinin kontrolü bölümü.</a:t>
            </a:r>
            <a:endParaRPr lang="en-US" sz="5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SICAK SU KULLANIMI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30-60 ve 60-60: güvenlik sıcaklık eşitliği değildir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12064" y="1847088"/>
            <a:ext cx="1234440" cy="502920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66928" y="190195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Kriter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746504" y="1847088"/>
            <a:ext cx="2331720" cy="502920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801368" y="190195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30-60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4078224" y="1847088"/>
            <a:ext cx="2724912" cy="502920"/>
          </a:xfrm>
          <a:prstGeom prst="rect">
            <a:avLst/>
          </a:prstGeom>
          <a:solidFill>
            <a:srgbClr val="123A5A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33088" y="190195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60-60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512064" y="2350008"/>
            <a:ext cx="123444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66928" y="240487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Enerji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1746504" y="2350008"/>
            <a:ext cx="233172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801368" y="240487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Daha yüksek ısıtma ihtiyacı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4078224" y="2350008"/>
            <a:ext cx="2724912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133088" y="240487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Enerji ve süre avantajı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512064" y="2852928"/>
            <a:ext cx="123444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66928" y="290779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Başlangıç kontrolü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1746504" y="2852928"/>
            <a:ext cx="233172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801368" y="290779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Kademeli ısıtma daha yönetilebilir olabilir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4078224" y="2852928"/>
            <a:ext cx="2724912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133088" y="290779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İlk temas sıcaklığı kritik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512064" y="3355848"/>
            <a:ext cx="123444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41071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Boya çekimi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1746504" y="3355848"/>
            <a:ext cx="233172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801368" y="341071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Bazı sistemlerde daha kontrollü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4078224" y="3355848"/>
            <a:ext cx="2724912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133088" y="341071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Ani çekim riski oluşabilir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12064" y="3858768"/>
            <a:ext cx="123444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66928" y="391363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Kimyasal dozaj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1746504" y="3858768"/>
            <a:ext cx="233172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801368" y="391363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Standart ilave sırası korunur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4078224" y="3858768"/>
            <a:ext cx="2724912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133088" y="391363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Sıcak suyla erken reaksiyon riski</a:t>
            </a:r>
            <a:endParaRPr lang="en-US" sz="750" dirty="0"/>
          </a:p>
        </p:txBody>
      </p:sp>
      <p:sp>
        <p:nvSpPr>
          <p:cNvPr id="36" name="Shape 34"/>
          <p:cNvSpPr/>
          <p:nvPr/>
        </p:nvSpPr>
        <p:spPr>
          <a:xfrm>
            <a:off x="512064" y="4361688"/>
            <a:ext cx="123444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66928" y="4416552"/>
            <a:ext cx="112471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Genel karar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1746504" y="4361688"/>
            <a:ext cx="2331720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801368" y="4416552"/>
            <a:ext cx="2221992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Otomatik olarak daha güvenli değildir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4078224" y="4361688"/>
            <a:ext cx="2724912" cy="502920"/>
          </a:xfrm>
          <a:prstGeom prst="rect">
            <a:avLst/>
          </a:prstGeom>
          <a:solidFill>
            <a:srgbClr val="FFFFFF"/>
          </a:solidFill>
          <a:ln w="5715">
            <a:solidFill>
              <a:srgbClr val="AEBBC5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33088" y="4416552"/>
            <a:ext cx="2615184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Yalnız validasyonlu izotermal reçetede güvenli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640080" y="6565392"/>
            <a:ext cx="6035040" cy="713232"/>
          </a:xfrm>
          <a:prstGeom prst="roundRect">
            <a:avLst>
              <a:gd name="adj" fmla="val 1538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640080" y="6565392"/>
            <a:ext cx="64008" cy="713232"/>
          </a:xfrm>
          <a:prstGeom prst="rect">
            <a:avLst/>
          </a:prstGeom>
          <a:solidFill>
            <a:srgbClr val="7BAF74"/>
          </a:solidFill>
          <a:ln w="12700">
            <a:solidFill>
              <a:srgbClr val="7BAF74">
                <a:alpha val="0"/>
              </a:srgbClr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841248" y="6711696"/>
            <a:ext cx="568756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Karar: boya sınıfı, elyaf, tuz/alkali programı, makine dolum şekli ve su kalitesi birlikte değerlendirilir.</a:t>
            </a:r>
            <a:endParaRPr lang="en-US" sz="1350" dirty="0"/>
          </a:p>
        </p:txBody>
      </p:sp>
      <p:sp>
        <p:nvSpPr>
          <p:cNvPr id="45" name="Shape 43"/>
          <p:cNvSpPr/>
          <p:nvPr/>
        </p:nvSpPr>
        <p:spPr>
          <a:xfrm>
            <a:off x="640080" y="7479792"/>
            <a:ext cx="6035040" cy="566928"/>
          </a:xfrm>
          <a:prstGeom prst="roundRect">
            <a:avLst>
              <a:gd name="adj" fmla="val 19355"/>
            </a:avLst>
          </a:prstGeom>
          <a:solidFill>
            <a:srgbClr val="FFF1F1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640080" y="7479792"/>
            <a:ext cx="64008" cy="566928"/>
          </a:xfrm>
          <a:prstGeom prst="rect">
            <a:avLst/>
          </a:prstGeom>
          <a:solidFill>
            <a:srgbClr val="CB4C4C"/>
          </a:solidFill>
          <a:ln w="12700">
            <a:solidFill>
              <a:srgbClr val="CB4C4C">
                <a:alpha val="0"/>
              </a:srgbClr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841248" y="7626096"/>
            <a:ext cx="56875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60-60 avantaj sağlayabilir; ancak “her zaman güvenlidir” kabulü teknik olarak geçersizdir.</a:t>
            </a:r>
            <a:endParaRPr lang="en-US" sz="1350" dirty="0"/>
          </a:p>
        </p:txBody>
      </p:sp>
      <p:sp>
        <p:nvSpPr>
          <p:cNvPr id="48" name="Text 46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30-60 ve 60-60 °C karşılaştırması bölümü.</a:t>
            </a:r>
            <a:endParaRPr lang="en-US" sz="5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TEMIZ KONDENS VE EŞANJÖR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Isı geri kazanımı: kirli su değil, ısı aktarılır</a:t>
            </a:r>
            <a:endParaRPr lang="en-US" sz="2600" dirty="0"/>
          </a:p>
        </p:txBody>
      </p:sp>
      <p:pic>
        <p:nvPicPr>
          <p:cNvPr id="6" name="Image 0" descr="/mnt/data/a_detailed_industrial_interior_scene_a_close_up_batch_4.png">    </p:cNvPr>
          <p:cNvPicPr>
            <a:picLocks noChangeAspect="1"/>
          </p:cNvPicPr>
          <p:nvPr/>
        </p:nvPicPr>
        <p:blipFill>
          <a:blip r:embed="rId1"/>
          <a:srcRect l="0" r="0" t="29703" b="29703"/>
          <a:stretch/>
        </p:blipFill>
        <p:spPr>
          <a:xfrm>
            <a:off x="502920" y="1719072"/>
            <a:ext cx="6309360" cy="32004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41248" y="5248656"/>
            <a:ext cx="1874520" cy="256032"/>
          </a:xfrm>
          <a:prstGeom prst="rect">
            <a:avLst>
              <a:gd name="adj" fmla="val 14286"/>
            </a:avLst>
          </a:prstGeom>
          <a:solidFill>
            <a:srgbClr val="1D5B89"/>
          </a:solidFill>
          <a:ln w="12700">
            <a:solidFill>
              <a:srgbClr val="1D5B89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5298948"/>
            <a:ext cx="17282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TEMİZ DEVRE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4599432" y="5248656"/>
            <a:ext cx="1874520" cy="256032"/>
          </a:xfrm>
          <a:prstGeom prst="rect">
            <a:avLst>
              <a:gd name="adj" fmla="val 14286"/>
            </a:avLst>
          </a:prstGeom>
          <a:solidFill>
            <a:srgbClr val="A8531E"/>
          </a:solidFill>
          <a:ln w="12700">
            <a:solidFill>
              <a:srgbClr val="A8531E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672584" y="5298948"/>
            <a:ext cx="17282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KİRLİ SICAK DEVRE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731520" y="5833872"/>
            <a:ext cx="58521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Plakalı eşanjörde iki akım fiziksel olarak plaka ve contalarla ayrılır. Temiz su yalnız ısı alır; kirli proses suyu boya banyosuna geri verilmez.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685800" y="6812280"/>
            <a:ext cx="5943600" cy="749808"/>
          </a:xfrm>
          <a:prstGeom prst="roundRect">
            <a:avLst>
              <a:gd name="adj" fmla="val 14634"/>
            </a:avLst>
          </a:prstGeom>
          <a:solidFill>
            <a:srgbClr val="FFF1F1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85800" y="6812280"/>
            <a:ext cx="64008" cy="749808"/>
          </a:xfrm>
          <a:prstGeom prst="rect">
            <a:avLst/>
          </a:prstGeom>
          <a:solidFill>
            <a:srgbClr val="CB4C4C"/>
          </a:solidFill>
          <a:ln w="12700">
            <a:solidFill>
              <a:srgbClr val="CB4C4C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86968" y="6958584"/>
            <a:ext cx="559612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Alarm: temiz su çıkışında EC, pH, renk veya bulanıklık değişimi normal kabul edilmez; sistem izole edilir.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85800" y="7735824"/>
            <a:ext cx="594360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85800" y="7735824"/>
            <a:ext cx="64008" cy="566928"/>
          </a:xfrm>
          <a:prstGeom prst="rect">
            <a:avLst/>
          </a:prstGeom>
          <a:solidFill>
            <a:srgbClr val="44A8D8"/>
          </a:solidFill>
          <a:ln w="12700">
            <a:solidFill>
              <a:srgbClr val="44A8D8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86968" y="7882128"/>
            <a:ext cx="5596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Kontrol: giriş-çıkış sıcaklığı, debi, ΔP, sızdırmazlık testi, filtrasyon ve bakım/CIP kaydı.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temiz kondens ve plakalı eşanjör ısı geri kazanımı bölümü.</a:t>
            </a:r>
            <a:endParaRPr lang="en-US" sz="5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0" cy="256032"/>
          </a:xfrm>
          <a:prstGeom prst="rect">
            <a:avLst/>
          </a:prstGeom>
          <a:solidFill>
            <a:srgbClr val="092436"/>
          </a:solidFill>
          <a:ln w="12700">
            <a:solidFill>
              <a:srgbClr val="09243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548640"/>
            <a:ext cx="594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143000" y="603504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07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KALITE GÜVENCE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02920" y="960120"/>
            <a:ext cx="6309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Günlük kontrol ve kök neden kapanışı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30352" y="1783080"/>
            <a:ext cx="2834640" cy="5440680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13232" y="2066544"/>
            <a:ext cx="2468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VARDİYA BAŞLANGIÇ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749808" y="2606040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87552" y="2560320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Cihaz/prob kimliği ve kalibrasyon durumu</a:t>
            </a:r>
            <a:endParaRPr lang="en-US" sz="890" dirty="0"/>
          </a:p>
        </p:txBody>
      </p:sp>
      <p:sp>
        <p:nvSpPr>
          <p:cNvPr id="10" name="Shape 8"/>
          <p:cNvSpPr/>
          <p:nvPr/>
        </p:nvSpPr>
        <p:spPr>
          <a:xfrm>
            <a:off x="749808" y="3191256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552" y="3145536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1413 µS/cm standardı lot, tolerans, açılma tarihi</a:t>
            </a:r>
            <a:endParaRPr lang="en-US" sz="890" dirty="0"/>
          </a:p>
        </p:txBody>
      </p:sp>
      <p:sp>
        <p:nvSpPr>
          <p:cNvPr id="12" name="Shape 10"/>
          <p:cNvSpPr/>
          <p:nvPr/>
        </p:nvSpPr>
        <p:spPr>
          <a:xfrm>
            <a:off x="749808" y="3776472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7552" y="3730752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ATC durumu ve sıcaklık katsayısı</a:t>
            </a:r>
            <a:endParaRPr lang="en-US" sz="890" dirty="0"/>
          </a:p>
        </p:txBody>
      </p:sp>
      <p:sp>
        <p:nvSpPr>
          <p:cNvPr id="14" name="Shape 12"/>
          <p:cNvSpPr/>
          <p:nvPr/>
        </p:nvSpPr>
        <p:spPr>
          <a:xfrm>
            <a:off x="749808" y="4361688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87552" y="4315968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Numune noktası ve hat akıtma</a:t>
            </a:r>
            <a:endParaRPr lang="en-US" sz="890" dirty="0"/>
          </a:p>
        </p:txBody>
      </p:sp>
      <p:sp>
        <p:nvSpPr>
          <p:cNvPr id="16" name="Shape 14"/>
          <p:cNvSpPr/>
          <p:nvPr/>
        </p:nvSpPr>
        <p:spPr>
          <a:xfrm>
            <a:off x="749808" y="4946904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87552" y="4901184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Yumuşatıcı çıkış sertliği</a:t>
            </a:r>
            <a:endParaRPr lang="en-US" sz="890" dirty="0"/>
          </a:p>
        </p:txBody>
      </p:sp>
      <p:sp>
        <p:nvSpPr>
          <p:cNvPr id="18" name="Shape 16"/>
          <p:cNvSpPr/>
          <p:nvPr/>
        </p:nvSpPr>
        <p:spPr>
          <a:xfrm>
            <a:off x="749808" y="5532120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87552" y="5486400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 besleme/permeat EC ve tuz reddi</a:t>
            </a:r>
            <a:endParaRPr lang="en-US" sz="890" dirty="0"/>
          </a:p>
        </p:txBody>
      </p:sp>
      <p:sp>
        <p:nvSpPr>
          <p:cNvPr id="20" name="Shape 18"/>
          <p:cNvSpPr/>
          <p:nvPr/>
        </p:nvSpPr>
        <p:spPr>
          <a:xfrm>
            <a:off x="749808" y="6117336"/>
            <a:ext cx="137160" cy="137160"/>
          </a:xfrm>
          <a:prstGeom prst="rect">
            <a:avLst/>
          </a:prstGeom>
          <a:solidFill>
            <a:srgbClr val="FFFFFF">
              <a:alpha val="0"/>
            </a:srgbClr>
          </a:solidFill>
          <a:ln w="11430">
            <a:solidFill>
              <a:srgbClr val="44A8D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87552" y="6071616"/>
            <a:ext cx="20299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9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Kondens/eşanjör kaçak alarmı</a:t>
            </a:r>
            <a:endParaRPr lang="en-US" sz="890" dirty="0"/>
          </a:p>
        </p:txBody>
      </p:sp>
      <p:sp>
        <p:nvSpPr>
          <p:cNvPr id="22" name="Shape 20"/>
          <p:cNvSpPr/>
          <p:nvPr/>
        </p:nvSpPr>
        <p:spPr>
          <a:xfrm>
            <a:off x="3794760" y="1783080"/>
            <a:ext cx="2999232" cy="5440680"/>
          </a:xfrm>
          <a:prstGeom prst="roundRect">
            <a:avLst>
              <a:gd name="adj" fmla="val 3659"/>
            </a:avLst>
          </a:prstGeom>
          <a:solidFill>
            <a:srgbClr val="FFFFFF"/>
          </a:solidFill>
          <a:ln w="12700">
            <a:solidFill>
              <a:srgbClr val="C8D4DD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77640" y="2066544"/>
            <a:ext cx="2651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23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KARAR HİYERARŞİSİ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041648" y="2606040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407408" y="2596896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Ölçüm güvenilirliğini doğrula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4041648" y="3264408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407408" y="3255264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 kaynağı gerçekten değişti mi?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4041648" y="3922776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4407408" y="391363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Sapmayı pH/sertlik/alkalinite ile açıkla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4041648" y="4581144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407408" y="4572000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Ürün ve reçete riskini değerlendir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4041648" y="523951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4407408" y="5230368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Gerekirse hattı izole et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4041648" y="5897880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44A8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4407408" y="5888736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Aksiyon sonrası kapanış kaydı oluştur</a:t>
            </a:r>
            <a:endParaRPr lang="en-US" sz="950" dirty="0"/>
          </a:p>
        </p:txBody>
      </p:sp>
      <p:sp>
        <p:nvSpPr>
          <p:cNvPr id="36" name="Shape 34"/>
          <p:cNvSpPr/>
          <p:nvPr/>
        </p:nvSpPr>
        <p:spPr>
          <a:xfrm>
            <a:off x="685800" y="7635240"/>
            <a:ext cx="5943600" cy="658368"/>
          </a:xfrm>
          <a:prstGeom prst="roundRect">
            <a:avLst>
              <a:gd name="adj" fmla="val 16667"/>
            </a:avLst>
          </a:prstGeom>
          <a:solidFill>
            <a:srgbClr val="FFF1F1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2700" dist="50800" dir="2700000">
              <a:srgbClr val="AAB7C3">
                <a:alpha val="12000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85800" y="7635240"/>
            <a:ext cx="64008" cy="658368"/>
          </a:xfrm>
          <a:prstGeom prst="rect">
            <a:avLst/>
          </a:prstGeom>
          <a:solidFill>
            <a:srgbClr val="CB4C4C"/>
          </a:solidFill>
          <a:ln w="12700">
            <a:solidFill>
              <a:srgbClr val="CB4C4C">
                <a:alpha val="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886968" y="7781544"/>
            <a:ext cx="55961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1429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kural: doğrulama tamamlanmadan kritik prosese şüpheli su verilmez.</a:t>
            </a:r>
            <a:endParaRPr lang="en-US" sz="1450" dirty="0"/>
          </a:p>
        </p:txBody>
      </p:sp>
      <p:sp>
        <p:nvSpPr>
          <p:cNvPr id="39" name="Text 37"/>
          <p:cNvSpPr/>
          <p:nvPr/>
        </p:nvSpPr>
        <p:spPr>
          <a:xfrm>
            <a:off x="502920" y="8375904"/>
            <a:ext cx="6309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80" dirty="0">
                <a:solidFill>
                  <a:srgbClr val="78899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Kaynak omurga: BB-KSS günlük kontrol prosedürü, uygunsuzluk ve kök neden yönetimi.</a:t>
            </a:r>
            <a:endParaRPr lang="en-US" sz="5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Bahri Budak Teknik Yayın Sistemi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İletkenlik, TDS, Sıcaklık ve Isı Geri Kazanımı</dc:title>
  <dc:subject>Boyahane işletme suyu - statik görsel eğitim paketi</dc:subject>
  <dc:creator>BB-KSS / BB-CVS</dc:creator>
  <cp:lastModifiedBy>BB-KSS / BB-CVS</cp:lastModifiedBy>
  <cp:revision>1</cp:revision>
  <dcterms:created xsi:type="dcterms:W3CDTF">2026-07-19T19:27:20Z</dcterms:created>
  <dcterms:modified xsi:type="dcterms:W3CDTF">2026-07-19T19:27:20Z</dcterms:modified>
</cp:coreProperties>
</file>